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notesSlides/notesSlide2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2.xml" ContentType="application/vnd.openxmlformats-officedocument.drawingml.chartshapes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7" r:id="rId5"/>
    <p:sldId id="291" r:id="rId6"/>
    <p:sldId id="331" r:id="rId7"/>
    <p:sldId id="367" r:id="rId8"/>
    <p:sldId id="365" r:id="rId9"/>
    <p:sldId id="368" r:id="rId10"/>
    <p:sldId id="386" r:id="rId11"/>
    <p:sldId id="391" r:id="rId12"/>
    <p:sldId id="392" r:id="rId13"/>
    <p:sldId id="393" r:id="rId14"/>
    <p:sldId id="390" r:id="rId15"/>
    <p:sldId id="395" r:id="rId16"/>
    <p:sldId id="394" r:id="rId17"/>
    <p:sldId id="366" r:id="rId18"/>
    <p:sldId id="387" r:id="rId19"/>
    <p:sldId id="370" r:id="rId20"/>
    <p:sldId id="372" r:id="rId21"/>
    <p:sldId id="371" r:id="rId22"/>
    <p:sldId id="373" r:id="rId23"/>
    <p:sldId id="374" r:id="rId24"/>
    <p:sldId id="379" r:id="rId25"/>
    <p:sldId id="375" r:id="rId26"/>
    <p:sldId id="376" r:id="rId27"/>
    <p:sldId id="377" r:id="rId28"/>
    <p:sldId id="378" r:id="rId29"/>
    <p:sldId id="383" r:id="rId30"/>
    <p:sldId id="382" r:id="rId31"/>
    <p:sldId id="384" r:id="rId32"/>
    <p:sldId id="381" r:id="rId33"/>
    <p:sldId id="3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239" autoAdjust="0"/>
  </p:normalViewPr>
  <p:slideViewPr>
    <p:cSldViewPr snapToGrid="0">
      <p:cViewPr varScale="1">
        <p:scale>
          <a:sx n="119" d="100"/>
          <a:sy n="119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7-4F31-9EDF-CB92BB941EDA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2</c:v>
                </c:pt>
                <c:pt idx="7">
                  <c:v>2.5</c:v>
                </c:pt>
                <c:pt idx="8">
                  <c:v>2.75</c:v>
                </c:pt>
                <c:pt idx="9">
                  <c:v>3</c:v>
                </c:pt>
                <c:pt idx="10">
                  <c:v>3.25</c:v>
                </c:pt>
                <c:pt idx="11">
                  <c:v>3.5</c:v>
                </c:pt>
                <c:pt idx="12">
                  <c:v>2.1</c:v>
                </c:pt>
                <c:pt idx="13">
                  <c:v>2.1</c:v>
                </c:pt>
                <c:pt idx="14">
                  <c:v>4</c:v>
                </c:pt>
                <c:pt idx="15">
                  <c:v>3.5</c:v>
                </c:pt>
                <c:pt idx="16">
                  <c:v>4.5</c:v>
                </c:pt>
                <c:pt idx="17">
                  <c:v>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2.5</c:v>
                </c:pt>
                <c:pt idx="7">
                  <c:v>3</c:v>
                </c:pt>
                <c:pt idx="8">
                  <c:v>4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3</c:v>
                </c:pt>
                <c:pt idx="13">
                  <c:v>2</c:v>
                </c:pt>
                <c:pt idx="14">
                  <c:v>3.5</c:v>
                </c:pt>
                <c:pt idx="15">
                  <c:v>3</c:v>
                </c:pt>
                <c:pt idx="16">
                  <c:v>4</c:v>
                </c:pt>
                <c:pt idx="17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D-4887-99E2-224C858929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08D-4887-99E2-224C858929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26-4BC0-8DCD-9DC2C906F781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526-4BC0-8DCD-9DC2C906F7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526-4BC0-8DCD-9DC2C906F7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DA-484A-B08C-EFE0B9C80F1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2DA-484A-B08C-EFE0B9C80F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2DA-484A-B08C-EFE0B9C80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9/12/23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3088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0444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8476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2954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6588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0696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8204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054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4931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30036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50004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7404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2706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2956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7557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2756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0541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9472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9731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8768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8191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0124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7433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2794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1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0520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681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9/12/23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9/12/23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9/12/23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9/12/23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9/12/23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9/12/23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9/12/23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9/12/23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9/12/23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9/12/23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9/12/23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9/12/23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.jp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Simple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21C7699E-713D-7D1C-B06F-85862C95C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88648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219"/>
              </p:ext>
            </p:extLst>
          </p:nvPr>
        </p:nvGraphicFramePr>
        <p:xfrm>
          <a:off x="1051559" y="1528057"/>
          <a:ext cx="10088880" cy="2563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4440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5044440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F0"/>
                          </a:solidFill>
                        </a:rPr>
                        <a:t>Simple 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F0"/>
                          </a:solidFill>
                        </a:rPr>
                        <a:t>Multiple 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type involves estimating the relationship between </a:t>
                      </a:r>
                      <a:r>
                        <a:rPr lang="en-US" sz="2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two quantitative variables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such as the value of a dependent variable at a particular value of the independent variable.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this type, you can determine the relationship between </a:t>
                      </a:r>
                      <a:r>
                        <a:rPr lang="en-US" sz="2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several independent variables and a dependent variable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41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Simple Linear Regression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1A6701-4BFD-B222-C759-F2A8DB410371}"/>
              </a:ext>
            </a:extLst>
          </p:cNvPr>
          <p:cNvGrpSpPr/>
          <p:nvPr/>
        </p:nvGrpSpPr>
        <p:grpSpPr>
          <a:xfrm>
            <a:off x="826948" y="1812381"/>
            <a:ext cx="4762500" cy="3645299"/>
            <a:chOff x="826948" y="1812381"/>
            <a:chExt cx="4762500" cy="3645299"/>
          </a:xfrm>
        </p:grpSpPr>
        <p:pic>
          <p:nvPicPr>
            <p:cNvPr id="6" name="Picture 5" descr="A close up of water drops&#10;&#10;Description automatically generated">
              <a:extLst>
                <a:ext uri="{FF2B5EF4-FFF2-40B4-BE49-F238E27FC236}">
                  <a16:creationId xmlns:a16="http://schemas.microsoft.com/office/drawing/2014/main" id="{7E99FFC1-10C3-0AAE-2BC6-C39A21C84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48" y="2439424"/>
              <a:ext cx="4762500" cy="2533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637210-FAFA-6FEE-A74C-E2EA9083AA2D}"/>
                </a:ext>
              </a:extLst>
            </p:cNvPr>
            <p:cNvSpPr txBox="1"/>
            <p:nvPr/>
          </p:nvSpPr>
          <p:spPr>
            <a:xfrm>
              <a:off x="1819879" y="1812381"/>
              <a:ext cx="30710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Independent Variables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A19C67-B5EB-EB5C-4D2F-D6B82305FF18}"/>
                </a:ext>
              </a:extLst>
            </p:cNvPr>
            <p:cNvSpPr txBox="1"/>
            <p:nvPr/>
          </p:nvSpPr>
          <p:spPr>
            <a:xfrm>
              <a:off x="2712886" y="5088348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Rainfall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00DE74-406A-4C6B-422D-C9037260B23F}"/>
              </a:ext>
            </a:extLst>
          </p:cNvPr>
          <p:cNvGrpSpPr/>
          <p:nvPr/>
        </p:nvGrpSpPr>
        <p:grpSpPr>
          <a:xfrm>
            <a:off x="6793544" y="1812381"/>
            <a:ext cx="4464048" cy="3691921"/>
            <a:chOff x="6793544" y="1812381"/>
            <a:chExt cx="4464048" cy="3691921"/>
          </a:xfrm>
        </p:grpSpPr>
        <p:pic>
          <p:nvPicPr>
            <p:cNvPr id="10" name="Picture 9" descr="A group of green snakes in dirt&#10;&#10;Description automatically generated">
              <a:extLst>
                <a:ext uri="{FF2B5EF4-FFF2-40B4-BE49-F238E27FC236}">
                  <a16:creationId xmlns:a16="http://schemas.microsoft.com/office/drawing/2014/main" id="{D29FF1ED-95C0-997E-EDF2-6C4E102E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544" y="2439423"/>
              <a:ext cx="4464048" cy="25336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C7816E-09A8-45D0-580C-25BC755590D3}"/>
                </a:ext>
              </a:extLst>
            </p:cNvPr>
            <p:cNvSpPr txBox="1"/>
            <p:nvPr/>
          </p:nvSpPr>
          <p:spPr>
            <a:xfrm>
              <a:off x="7223473" y="5134970"/>
              <a:ext cx="36041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Crop yield/Amount of crop grown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320A23-522C-3DF2-6899-677CE4B7FFCA}"/>
                </a:ext>
              </a:extLst>
            </p:cNvPr>
            <p:cNvSpPr txBox="1"/>
            <p:nvPr/>
          </p:nvSpPr>
          <p:spPr>
            <a:xfrm>
              <a:off x="7490050" y="1812381"/>
              <a:ext cx="2853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E7A814-2ACB-0402-84A7-F89C82CB6B1D}"/>
              </a:ext>
            </a:extLst>
          </p:cNvPr>
          <p:cNvSpPr txBox="1"/>
          <p:nvPr/>
        </p:nvSpPr>
        <p:spPr>
          <a:xfrm>
            <a:off x="4654965" y="1209388"/>
            <a:ext cx="35249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Crop Yield Prediction</a:t>
            </a:r>
            <a:endParaRPr lang="en-PH" sz="3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9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pic>
        <p:nvPicPr>
          <p:cNvPr id="8" name="Picture 7" descr="A white house with red roof&#10;&#10;Description automatically generated">
            <a:extLst>
              <a:ext uri="{FF2B5EF4-FFF2-40B4-BE49-F238E27FC236}">
                <a16:creationId xmlns:a16="http://schemas.microsoft.com/office/drawing/2014/main" id="{EBF59979-65A3-BBB5-9AF4-0F6B281B0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00" y="1801736"/>
            <a:ext cx="3960112" cy="29700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5A6743-C07D-1A45-0777-2D70C0470547}"/>
              </a:ext>
            </a:extLst>
          </p:cNvPr>
          <p:cNvSpPr txBox="1"/>
          <p:nvPr/>
        </p:nvSpPr>
        <p:spPr>
          <a:xfrm>
            <a:off x="7155966" y="1284468"/>
            <a:ext cx="2853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Dependent Variables</a:t>
            </a:r>
            <a:endParaRPr lang="en-PH" sz="24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D5904E-12C6-8C3F-6A7C-F1685F1CA727}"/>
              </a:ext>
            </a:extLst>
          </p:cNvPr>
          <p:cNvSpPr txBox="1"/>
          <p:nvPr/>
        </p:nvSpPr>
        <p:spPr>
          <a:xfrm>
            <a:off x="7155966" y="3447028"/>
            <a:ext cx="307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Independent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C9831-6004-557A-5FA0-0621092BC373}"/>
              </a:ext>
            </a:extLst>
          </p:cNvPr>
          <p:cNvSpPr txBox="1"/>
          <p:nvPr/>
        </p:nvSpPr>
        <p:spPr>
          <a:xfrm>
            <a:off x="515114" y="1247738"/>
            <a:ext cx="37855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House Price Prediction</a:t>
            </a:r>
            <a:endParaRPr lang="en-PH" sz="3000" dirty="0">
              <a:solidFill>
                <a:srgbClr val="7030A0"/>
              </a:solidFill>
            </a:endParaRPr>
          </a:p>
        </p:txBody>
      </p:sp>
      <p:pic>
        <p:nvPicPr>
          <p:cNvPr id="13" name="Picture 12" descr="Stacks of gold coins">
            <a:extLst>
              <a:ext uri="{FF2B5EF4-FFF2-40B4-BE49-F238E27FC236}">
                <a16:creationId xmlns:a16="http://schemas.microsoft.com/office/drawing/2014/main" id="{F557F114-FEDB-BB19-C37A-96BF674CC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89" y="1767404"/>
            <a:ext cx="1561665" cy="104111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2A132E4-E2B4-91C8-8081-ED53DC615FFC}"/>
              </a:ext>
            </a:extLst>
          </p:cNvPr>
          <p:cNvGrpSpPr/>
          <p:nvPr/>
        </p:nvGrpSpPr>
        <p:grpSpPr>
          <a:xfrm>
            <a:off x="5082784" y="3979215"/>
            <a:ext cx="2171456" cy="1775412"/>
            <a:chOff x="5136908" y="3300350"/>
            <a:chExt cx="2171456" cy="1775412"/>
          </a:xfrm>
        </p:grpSpPr>
        <p:pic>
          <p:nvPicPr>
            <p:cNvPr id="17" name="Picture 16" descr="A map with colorful pins&#10;&#10;Description automatically generated">
              <a:extLst>
                <a:ext uri="{FF2B5EF4-FFF2-40B4-BE49-F238E27FC236}">
                  <a16:creationId xmlns:a16="http://schemas.microsoft.com/office/drawing/2014/main" id="{A58BCCE9-2F1B-634E-0990-C7DEEB726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908" y="3300350"/>
              <a:ext cx="2171456" cy="13405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1D34CE-BAD3-6A27-F32C-28E78CCD2DD6}"/>
                </a:ext>
              </a:extLst>
            </p:cNvPr>
            <p:cNvSpPr txBox="1"/>
            <p:nvPr/>
          </p:nvSpPr>
          <p:spPr>
            <a:xfrm>
              <a:off x="5727324" y="4706430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Location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0A9AA4-FFB2-E7A8-FDD6-E74FEE879094}"/>
              </a:ext>
            </a:extLst>
          </p:cNvPr>
          <p:cNvGrpSpPr/>
          <p:nvPr/>
        </p:nvGrpSpPr>
        <p:grpSpPr>
          <a:xfrm>
            <a:off x="7327416" y="4006346"/>
            <a:ext cx="2270460" cy="1563615"/>
            <a:chOff x="7550152" y="3306717"/>
            <a:chExt cx="2920971" cy="1934419"/>
          </a:xfrm>
        </p:grpSpPr>
        <p:pic>
          <p:nvPicPr>
            <p:cNvPr id="25" name="Picture 24" descr="A hand holding a graph&#10;&#10;Description automatically generated">
              <a:extLst>
                <a:ext uri="{FF2B5EF4-FFF2-40B4-BE49-F238E27FC236}">
                  <a16:creationId xmlns:a16="http://schemas.microsoft.com/office/drawing/2014/main" id="{FF4E612C-8B17-E1CC-9792-5B0481F24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642" y="3306717"/>
              <a:ext cx="2174186" cy="14494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059943-B64A-01FC-E9C4-B9FC822E4202}"/>
                </a:ext>
              </a:extLst>
            </p:cNvPr>
            <p:cNvSpPr txBox="1"/>
            <p:nvPr/>
          </p:nvSpPr>
          <p:spPr>
            <a:xfrm>
              <a:off x="7550152" y="4784219"/>
              <a:ext cx="2920971" cy="4569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Economic Conditions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F658AC-4A87-114A-7E15-789507B07910}"/>
              </a:ext>
            </a:extLst>
          </p:cNvPr>
          <p:cNvGrpSpPr/>
          <p:nvPr/>
        </p:nvGrpSpPr>
        <p:grpSpPr>
          <a:xfrm>
            <a:off x="9541608" y="4006346"/>
            <a:ext cx="2410194" cy="1697238"/>
            <a:chOff x="9626171" y="3009192"/>
            <a:chExt cx="2410194" cy="1697238"/>
          </a:xfrm>
        </p:grpSpPr>
        <p:pic>
          <p:nvPicPr>
            <p:cNvPr id="31" name="Picture 30" descr="A balance with a white sign&#10;&#10;Description automatically generated with medium confidence">
              <a:extLst>
                <a:ext uri="{FF2B5EF4-FFF2-40B4-BE49-F238E27FC236}">
                  <a16:creationId xmlns:a16="http://schemas.microsoft.com/office/drawing/2014/main" id="{A008587D-A132-4DC1-44E2-D768670C0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171" y="3009192"/>
              <a:ext cx="2410194" cy="130014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223E0E-57E8-7838-F73B-FAA7AAECA40C}"/>
                </a:ext>
              </a:extLst>
            </p:cNvPr>
            <p:cNvSpPr txBox="1"/>
            <p:nvPr/>
          </p:nvSpPr>
          <p:spPr>
            <a:xfrm>
              <a:off x="9696038" y="4337098"/>
              <a:ext cx="22704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Supply and Demand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1D20C48-01F8-7FD6-C88A-A3C3CC55DBEE}"/>
              </a:ext>
            </a:extLst>
          </p:cNvPr>
          <p:cNvSpPr txBox="1"/>
          <p:nvPr/>
        </p:nvSpPr>
        <p:spPr>
          <a:xfrm>
            <a:off x="8115644" y="2774716"/>
            <a:ext cx="678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4284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sp>
        <p:nvSpPr>
          <p:cNvPr id="10" name="Rounded Rectangle 28">
            <a:extLst>
              <a:ext uri="{FF2B5EF4-FFF2-40B4-BE49-F238E27FC236}">
                <a16:creationId xmlns:a16="http://schemas.microsoft.com/office/drawing/2014/main" id="{C8DCF164-807C-E8CE-9441-5C93E19C1C34}"/>
              </a:ext>
            </a:extLst>
          </p:cNvPr>
          <p:cNvSpPr/>
          <p:nvPr/>
        </p:nvSpPr>
        <p:spPr>
          <a:xfrm>
            <a:off x="1160747" y="2403327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Classification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7E999F00-5214-E9AA-7162-3A4C1A2D72DB}"/>
              </a:ext>
            </a:extLst>
          </p:cNvPr>
          <p:cNvSpPr/>
          <p:nvPr/>
        </p:nvSpPr>
        <p:spPr>
          <a:xfrm>
            <a:off x="1160747" y="3078184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Regression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986986-66FE-2E3B-C0B0-49D07FAF50AF}"/>
              </a:ext>
            </a:extLst>
          </p:cNvPr>
          <p:cNvGrpSpPr/>
          <p:nvPr/>
        </p:nvGrpSpPr>
        <p:grpSpPr>
          <a:xfrm>
            <a:off x="3870992" y="2502046"/>
            <a:ext cx="7160174" cy="1539064"/>
            <a:chOff x="3870992" y="2502046"/>
            <a:chExt cx="7160174" cy="1539064"/>
          </a:xfrm>
        </p:grpSpPr>
        <p:sp>
          <p:nvSpPr>
            <p:cNvPr id="7" name="Rounded Rectangle 25">
              <a:extLst>
                <a:ext uri="{FF2B5EF4-FFF2-40B4-BE49-F238E27FC236}">
                  <a16:creationId xmlns:a16="http://schemas.microsoft.com/office/drawing/2014/main" id="{EFFD4972-635D-C7CB-6813-24CA864BDFE5}"/>
                </a:ext>
              </a:extLst>
            </p:cNvPr>
            <p:cNvSpPr/>
            <p:nvPr/>
          </p:nvSpPr>
          <p:spPr>
            <a:xfrm>
              <a:off x="6848271" y="2502046"/>
              <a:ext cx="4182894" cy="38678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Simple Linear Regression</a:t>
              </a:r>
            </a:p>
          </p:txBody>
        </p:sp>
        <p:sp>
          <p:nvSpPr>
            <p:cNvPr id="8" name="Rounded Rectangle 26">
              <a:extLst>
                <a:ext uri="{FF2B5EF4-FFF2-40B4-BE49-F238E27FC236}">
                  <a16:creationId xmlns:a16="http://schemas.microsoft.com/office/drawing/2014/main" id="{51D015AA-25D2-C92C-4D12-915FF4AD2F1C}"/>
                </a:ext>
              </a:extLst>
            </p:cNvPr>
            <p:cNvSpPr/>
            <p:nvPr/>
          </p:nvSpPr>
          <p:spPr>
            <a:xfrm>
              <a:off x="6848272" y="3078184"/>
              <a:ext cx="4182894" cy="38678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Multiple Linear Regression</a:t>
              </a:r>
            </a:p>
          </p:txBody>
        </p:sp>
        <p:sp>
          <p:nvSpPr>
            <p:cNvPr id="9" name="Rounded Rectangle 27">
              <a:extLst>
                <a:ext uri="{FF2B5EF4-FFF2-40B4-BE49-F238E27FC236}">
                  <a16:creationId xmlns:a16="http://schemas.microsoft.com/office/drawing/2014/main" id="{8AFED917-A8C7-ADC0-933F-56D9ED934C9B}"/>
                </a:ext>
              </a:extLst>
            </p:cNvPr>
            <p:cNvSpPr/>
            <p:nvPr/>
          </p:nvSpPr>
          <p:spPr>
            <a:xfrm>
              <a:off x="6848272" y="3654322"/>
              <a:ext cx="4182894" cy="386788"/>
            </a:xfrm>
            <a:prstGeom prst="roundRect">
              <a:avLst/>
            </a:prstGeom>
            <a:solidFill>
              <a:srgbClr val="7030A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Polynomial Linear Regression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35C47A6-C272-FC21-DFD4-74F56529416C}"/>
                </a:ext>
              </a:extLst>
            </p:cNvPr>
            <p:cNvCxnSpPr>
              <a:cxnSpLocks/>
              <a:stCxn id="11" idx="3"/>
              <a:endCxn id="7" idx="1"/>
            </p:cNvCxnSpPr>
            <p:nvPr/>
          </p:nvCxnSpPr>
          <p:spPr>
            <a:xfrm flipV="1">
              <a:off x="3870993" y="2695440"/>
              <a:ext cx="2977278" cy="57613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7D833792-24D1-D2CD-3878-4AE8F983D1F9}"/>
                </a:ext>
              </a:extLst>
            </p:cNvPr>
            <p:cNvCxnSpPr>
              <a:cxnSpLocks/>
            </p:cNvCxnSpPr>
            <p:nvPr/>
          </p:nvCxnSpPr>
          <p:spPr>
            <a:xfrm>
              <a:off x="3870992" y="3258878"/>
              <a:ext cx="2977279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B4B75CC6-AB0D-3417-FD98-36D2B795DEEA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3870993" y="3271578"/>
              <a:ext cx="2977279" cy="57613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8810BFF-89C0-BCB2-9FDE-D1FBCCAD216B}"/>
              </a:ext>
            </a:extLst>
          </p:cNvPr>
          <p:cNvSpPr txBox="1"/>
          <p:nvPr/>
        </p:nvSpPr>
        <p:spPr>
          <a:xfrm>
            <a:off x="826323" y="3789536"/>
            <a:ext cx="33790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</a:rPr>
              <a:t>Tasks in Supervised Learning</a:t>
            </a:r>
            <a:endParaRPr lang="en-PH" sz="2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6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1589106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231756-C301-E34D-DD73-BDBD9EE1B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2238606"/>
            <a:ext cx="597907" cy="62342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F59B28A-B819-8CC1-3E3C-A292C65E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3029833"/>
            <a:ext cx="597907" cy="6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Regression Line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852861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70E88C-4E7B-D28B-6A82-08963321619C}"/>
              </a:ext>
            </a:extLst>
          </p:cNvPr>
          <p:cNvCxnSpPr>
            <a:cxnSpLocks/>
          </p:cNvCxnSpPr>
          <p:nvPr/>
        </p:nvCxnSpPr>
        <p:spPr>
          <a:xfrm flipV="1">
            <a:off x="2723176" y="1047490"/>
            <a:ext cx="8104844" cy="435943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6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206317"/>
              </p:ext>
            </p:extLst>
          </p:nvPr>
        </p:nvGraphicFramePr>
        <p:xfrm>
          <a:off x="2031999" y="1683397"/>
          <a:ext cx="812800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24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998665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19448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8190154" y="5401767"/>
            <a:ext cx="14318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Price of Fuel (X)</a:t>
            </a:r>
            <a:endParaRPr lang="en-PH" sz="15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 rot="16200000">
            <a:off x="6041225" y="3534648"/>
            <a:ext cx="1477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</a:rPr>
              <a:t>Jeepney Fare (Y)</a:t>
            </a:r>
            <a:endParaRPr lang="en-PH" sz="1500" b="1" dirty="0">
              <a:solidFill>
                <a:srgbClr val="00B050"/>
              </a:solidFill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23B741F-FFD9-3725-1B5B-AC8C32D57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45898"/>
              </p:ext>
            </p:extLst>
          </p:nvPr>
        </p:nvGraphicFramePr>
        <p:xfrm>
          <a:off x="517648" y="2064207"/>
          <a:ext cx="479374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9687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39687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1891E9F-854E-CA15-FBBD-5FFD9DD305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624680"/>
              </p:ext>
            </p:extLst>
          </p:nvPr>
        </p:nvGraphicFramePr>
        <p:xfrm>
          <a:off x="6941343" y="1614579"/>
          <a:ext cx="4894004" cy="3787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9767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17394"/>
              </p:ext>
            </p:extLst>
          </p:nvPr>
        </p:nvGraphicFramePr>
        <p:xfrm>
          <a:off x="1564709" y="1454530"/>
          <a:ext cx="9062580" cy="251904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 * </a:t>
                      </a:r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PH" sz="2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21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46164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4473D80-E6BC-D872-1201-242D3B9D5C6E}"/>
              </a:ext>
            </a:extLst>
          </p:cNvPr>
          <p:cNvSpPr txBox="1"/>
          <p:nvPr/>
        </p:nvSpPr>
        <p:spPr>
          <a:xfrm>
            <a:off x="2169451" y="4154320"/>
            <a:ext cx="127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15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F952C-4C91-516F-383A-89E5A5DED595}"/>
              </a:ext>
            </a:extLst>
          </p:cNvPr>
          <p:cNvSpPr txBox="1"/>
          <p:nvPr/>
        </p:nvSpPr>
        <p:spPr>
          <a:xfrm>
            <a:off x="4315597" y="4149784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20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35C43-FB5B-3C46-3B5B-DE609D94EA23}"/>
              </a:ext>
            </a:extLst>
          </p:cNvPr>
          <p:cNvSpPr txBox="1"/>
          <p:nvPr/>
        </p:nvSpPr>
        <p:spPr>
          <a:xfrm>
            <a:off x="6489825" y="414978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66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57139-526F-A1C1-B85D-69BDB3C996AE}"/>
              </a:ext>
            </a:extLst>
          </p:cNvPr>
          <p:cNvSpPr txBox="1"/>
          <p:nvPr/>
        </p:nvSpPr>
        <p:spPr>
          <a:xfrm>
            <a:off x="8776006" y="4156234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55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59EF-63D3-9363-FFD8-86A84E8C4D08}"/>
              </a:ext>
            </a:extLst>
          </p:cNvPr>
          <p:cNvSpPr txBox="1"/>
          <p:nvPr/>
        </p:nvSpPr>
        <p:spPr>
          <a:xfrm>
            <a:off x="3339750" y="5102195"/>
            <a:ext cx="551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1</a:t>
            </a:r>
            <a:r>
              <a:rPr lang="en-US" sz="2400" dirty="0"/>
              <a:t>: Get the sum of </a:t>
            </a:r>
            <a:r>
              <a:rPr lang="en-US" sz="2400" b="1" dirty="0"/>
              <a:t>X, Y, (X * Y)</a:t>
            </a:r>
            <a:r>
              <a:rPr lang="en-US" sz="2400" dirty="0"/>
              <a:t> and </a:t>
            </a:r>
            <a:r>
              <a:rPr lang="en-US" sz="2400" b="1" dirty="0"/>
              <a:t>X</a:t>
            </a:r>
            <a:r>
              <a:rPr lang="en-US" sz="2400" b="1" baseline="30000" dirty="0"/>
              <a:t>2</a:t>
            </a:r>
            <a:r>
              <a:rPr lang="en-US" sz="2400" dirty="0"/>
              <a:t> 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17836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Equation of the Line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290165" y="2053370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165" y="2053370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6691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/>
              <p:nvPr/>
            </p:nvSpPr>
            <p:spPr>
              <a:xfrm>
                <a:off x="1011556" y="3026599"/>
                <a:ext cx="8320334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:endParaRPr lang="en-US" sz="2800" b="1" dirty="0">
                  <a:latin typeface="Calibri Body"/>
                  <a:ea typeface="Cambria Math" panose="02040503050406030204" pitchFamily="18" charset="0"/>
                </a:endParaRPr>
              </a:p>
              <a:p>
                <a:r>
                  <a:rPr lang="en-US" sz="3000" b="1" dirty="0">
                    <a:solidFill>
                      <a:srgbClr val="00B050"/>
                    </a:solidFill>
                    <a:latin typeface="Calibri Body"/>
                  </a:rPr>
                  <a:t>Y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dependent variable</a:t>
                </a:r>
              </a:p>
              <a:p>
                <a:r>
                  <a:rPr lang="en-US" sz="3000" b="1" dirty="0">
                    <a:solidFill>
                      <a:srgbClr val="FF0000"/>
                    </a:solidFill>
                    <a:latin typeface="Calibri Body"/>
                  </a:rPr>
                  <a:t>X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independent variable </a:t>
                </a:r>
              </a:p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slope</a:t>
                </a:r>
                <a:r>
                  <a:rPr lang="en-US" sz="3000" dirty="0">
                    <a:latin typeface="Calibri Body"/>
                  </a:rPr>
                  <a:t> of the line</a:t>
                </a:r>
              </a:p>
              <a:p>
                <a:r>
                  <a:rPr lang="en-US" sz="3000" b="1" dirty="0">
                    <a:solidFill>
                      <a:srgbClr val="FFC000"/>
                    </a:solidFill>
                    <a:latin typeface="Calibri Body"/>
                  </a:rPr>
                  <a:t>b</a:t>
                </a:r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y-intercept</a:t>
                </a:r>
              </a:p>
              <a:p>
                <a:endParaRPr lang="en-PH" sz="2600" dirty="0">
                  <a:latin typeface="Calibri Body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56" y="3026599"/>
                <a:ext cx="8320334" cy="3200876"/>
              </a:xfrm>
              <a:prstGeom prst="rect">
                <a:avLst/>
              </a:prstGeom>
              <a:blipFill>
                <a:blip r:embed="rId5"/>
                <a:stretch>
                  <a:fillRect l="-1758" t="-171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1011556" y="1295584"/>
            <a:ext cx="7575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equation of the Line is given by this formula: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3775968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Equation of the Line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724808-2034-2A9A-0334-1ACF84E68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99524"/>
              </p:ext>
            </p:extLst>
          </p:nvPr>
        </p:nvGraphicFramePr>
        <p:xfrm>
          <a:off x="522613" y="1470454"/>
          <a:ext cx="3767552" cy="3703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6.7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11.2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13.6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26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0297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/>
              <p:nvPr/>
            </p:nvSpPr>
            <p:spPr>
              <a:xfrm>
                <a:off x="4290165" y="3025742"/>
                <a:ext cx="5004150" cy="137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165" y="3025742"/>
                <a:ext cx="5004150" cy="1374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512580" y="1678209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580" y="1678209"/>
                <a:ext cx="3280864" cy="707886"/>
              </a:xfrm>
              <a:prstGeom prst="rect">
                <a:avLst/>
              </a:prstGeom>
              <a:blipFill>
                <a:blip r:embed="rId5"/>
                <a:stretch>
                  <a:fillRect l="-6506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/>
              <p:nvPr/>
            </p:nvSpPr>
            <p:spPr>
              <a:xfrm>
                <a:off x="4516588" y="4983460"/>
                <a:ext cx="3865617" cy="109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588" y="4983460"/>
                <a:ext cx="3865617" cy="10981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36F3C6-08D4-57AD-36B4-54D9DC4E16EA}"/>
              </a:ext>
            </a:extLst>
          </p:cNvPr>
          <p:cNvSpPr txBox="1"/>
          <p:nvPr/>
        </p:nvSpPr>
        <p:spPr>
          <a:xfrm>
            <a:off x="4516588" y="2515035"/>
            <a:ext cx="62739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Calculating the </a:t>
            </a:r>
            <a:r>
              <a:rPr lang="en-US" sz="2600" b="1" dirty="0">
                <a:solidFill>
                  <a:srgbClr val="0070C0"/>
                </a:solidFill>
              </a:rPr>
              <a:t>slope</a:t>
            </a:r>
            <a:r>
              <a:rPr lang="en-US" sz="2600" dirty="0"/>
              <a:t> is given by this formula:</a:t>
            </a:r>
            <a:endParaRPr lang="en-PH" sz="2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E2FDD-8E7D-55A1-ACA6-4CFF8AEBEAFA}"/>
              </a:ext>
            </a:extLst>
          </p:cNvPr>
          <p:cNvSpPr txBox="1"/>
          <p:nvPr/>
        </p:nvSpPr>
        <p:spPr>
          <a:xfrm>
            <a:off x="4516588" y="4458425"/>
            <a:ext cx="626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Calculating the </a:t>
            </a:r>
            <a:r>
              <a:rPr lang="en-US" sz="2400" b="1" dirty="0">
                <a:solidFill>
                  <a:srgbClr val="FFC000"/>
                </a:solidFill>
              </a:rPr>
              <a:t>intercept</a:t>
            </a:r>
            <a:r>
              <a:rPr lang="en-US" sz="2400" dirty="0"/>
              <a:t> is given by this formula:</a:t>
            </a:r>
            <a:endParaRPr lang="en-PH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4449951" y="1274912"/>
            <a:ext cx="7575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equation of the Line is given by this formula: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116357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Slope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503295"/>
              </p:ext>
            </p:extLst>
          </p:nvPr>
        </p:nvGraphicFramePr>
        <p:xfrm>
          <a:off x="1564709" y="1200297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4888E-2377-AAF9-8274-CF35174B6064}"/>
                  </a:ext>
                </a:extLst>
              </p:cNvPr>
              <p:cNvSpPr txBox="1"/>
              <p:nvPr/>
            </p:nvSpPr>
            <p:spPr>
              <a:xfrm>
                <a:off x="2920651" y="2238464"/>
                <a:ext cx="4634626" cy="1355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4888E-2377-AAF9-8274-CF35174B6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1" y="2238464"/>
                <a:ext cx="4634626" cy="13550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/>
              <p:nvPr/>
            </p:nvSpPr>
            <p:spPr>
              <a:xfrm>
                <a:off x="3014596" y="3682294"/>
                <a:ext cx="6350696" cy="137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(66)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(20)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(55)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a:rPr lang="en-US" sz="4000" b="1" i="1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596" y="3682294"/>
                <a:ext cx="6350696" cy="1374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3133594" y="5298416"/>
                <a:ext cx="393717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594" y="5298416"/>
                <a:ext cx="393717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835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Intercept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87605"/>
              </p:ext>
            </p:extLst>
          </p:nvPr>
        </p:nvGraphicFramePr>
        <p:xfrm>
          <a:off x="1564709" y="1305211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1708292" y="5121099"/>
                <a:ext cx="635069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92" y="5121099"/>
                <a:ext cx="635069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DCC865-C1E3-60E3-0F77-CA4177312AE5}"/>
                  </a:ext>
                </a:extLst>
              </p:cNvPr>
              <p:cNvSpPr txBox="1"/>
              <p:nvPr/>
            </p:nvSpPr>
            <p:spPr>
              <a:xfrm>
                <a:off x="2920650" y="2423839"/>
                <a:ext cx="5052917" cy="109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DCC865-C1E3-60E3-0F77-CA417731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0" y="2423839"/>
                <a:ext cx="5052917" cy="10981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/>
              <p:nvPr/>
            </p:nvSpPr>
            <p:spPr>
              <a:xfrm>
                <a:off x="2920650" y="3710948"/>
                <a:ext cx="6845141" cy="1099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0.6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(15)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0" y="3710948"/>
                <a:ext cx="6845141" cy="1099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471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604513"/>
              </p:ext>
            </p:extLst>
          </p:nvPr>
        </p:nvGraphicFramePr>
        <p:xfrm>
          <a:off x="184410" y="4956656"/>
          <a:ext cx="3767552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en-PH" sz="28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/>
              <p:nvPr/>
            </p:nvSpPr>
            <p:spPr>
              <a:xfrm>
                <a:off x="4311518" y="1300735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518" y="1300735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6506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A743A4A-C418-0B7F-0BC6-844F889F8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085610"/>
              </p:ext>
            </p:extLst>
          </p:nvPr>
        </p:nvGraphicFramePr>
        <p:xfrm>
          <a:off x="184410" y="1000728"/>
          <a:ext cx="3767552" cy="2880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2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4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290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5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5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65C6BCB-B13A-15E1-8208-7D497BF8BD25}"/>
              </a:ext>
            </a:extLst>
          </p:cNvPr>
          <p:cNvGrpSpPr/>
          <p:nvPr/>
        </p:nvGrpSpPr>
        <p:grpSpPr>
          <a:xfrm>
            <a:off x="3269293" y="2433837"/>
            <a:ext cx="6622094" cy="1536191"/>
            <a:chOff x="3269293" y="2433837"/>
            <a:chExt cx="6622094" cy="153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/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3846" t="-15789" b="-350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/>
                <p:nvPr/>
              </p:nvSpPr>
              <p:spPr>
                <a:xfrm>
                  <a:off x="4301079" y="3262142"/>
                  <a:ext cx="21832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3262142"/>
                  <a:ext cx="2183228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10056" t="-14655" b="-3706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A4B9C4B-C7DE-CED8-22C6-F50925D8CF03}"/>
                </a:ext>
              </a:extLst>
            </p:cNvPr>
            <p:cNvCxnSpPr>
              <a:stCxn id="14" idx="1"/>
            </p:cNvCxnSpPr>
            <p:nvPr/>
          </p:nvCxnSpPr>
          <p:spPr>
            <a:xfrm flipH="1" flipV="1">
              <a:off x="3269293" y="2511468"/>
              <a:ext cx="1031786" cy="110461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424444-F019-118E-2C9C-3C72E9E35B7D}"/>
              </a:ext>
            </a:extLst>
          </p:cNvPr>
          <p:cNvGrpSpPr/>
          <p:nvPr/>
        </p:nvGrpSpPr>
        <p:grpSpPr>
          <a:xfrm>
            <a:off x="3219189" y="3826597"/>
            <a:ext cx="6682636" cy="2102432"/>
            <a:chOff x="3219189" y="3826597"/>
            <a:chExt cx="6682636" cy="2102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/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blipFill>
                  <a:blip r:embed="rId7"/>
                  <a:stretch>
                    <a:fillRect l="-3817" t="-17241" b="-3706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/>
                <p:nvPr/>
              </p:nvSpPr>
              <p:spPr>
                <a:xfrm>
                  <a:off x="4311517" y="5221143"/>
                  <a:ext cx="260285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5221143"/>
                  <a:ext cx="2602850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8197" t="-14530" b="-35897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8861CB7-46AB-57BF-7BBE-5D48CF8A1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9189" y="3826597"/>
              <a:ext cx="1248666" cy="14969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920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Drawing the Regression Line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295064"/>
              </p:ext>
            </p:extLst>
          </p:nvPr>
        </p:nvGraphicFramePr>
        <p:xfrm>
          <a:off x="296365" y="2014029"/>
          <a:ext cx="4710204" cy="314998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70068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21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21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21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52502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36B93DC-6A95-C080-C927-DBDCF86E2F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8848364"/>
              </p:ext>
            </p:extLst>
          </p:nvPr>
        </p:nvGraphicFramePr>
        <p:xfrm>
          <a:off x="6188108" y="1658780"/>
          <a:ext cx="5904267" cy="4112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F4307C-B065-AA3B-01E6-B2FA1DE933DE}"/>
              </a:ext>
            </a:extLst>
          </p:cNvPr>
          <p:cNvSpPr txBox="1"/>
          <p:nvPr/>
        </p:nvSpPr>
        <p:spPr>
          <a:xfrm>
            <a:off x="8172668" y="5771218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73939-A70D-A8A5-0877-A3E29750363F}"/>
              </a:ext>
            </a:extLst>
          </p:cNvPr>
          <p:cNvSpPr txBox="1"/>
          <p:nvPr/>
        </p:nvSpPr>
        <p:spPr>
          <a:xfrm rot="16200000">
            <a:off x="4794139" y="3304548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10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685725" y="1127760"/>
            <a:ext cx="9047069" cy="56374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0055525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61363" y="2209696"/>
            <a:ext cx="22797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blue points </a:t>
            </a:r>
            <a:r>
              <a:rPr lang="en-US" sz="2400" dirty="0"/>
              <a:t>represent </a:t>
            </a:r>
            <a:r>
              <a:rPr lang="en-US" sz="2400" b="1" dirty="0"/>
              <a:t>the actual Y values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C000"/>
                </a:solidFill>
              </a:rPr>
              <a:t>the orange points</a:t>
            </a:r>
            <a:r>
              <a:rPr lang="en-US" sz="2400" dirty="0"/>
              <a:t> represent the </a:t>
            </a:r>
            <a:r>
              <a:rPr lang="en-US" sz="2400" b="1" dirty="0"/>
              <a:t>predicted Y values</a:t>
            </a:r>
            <a:endParaRPr lang="en-PH" sz="2400" b="1" dirty="0"/>
          </a:p>
        </p:txBody>
      </p:sp>
    </p:spTree>
    <p:extLst>
      <p:ext uri="{BB962C8B-B14F-4D97-AF65-F5344CB8AC3E}">
        <p14:creationId xmlns:p14="http://schemas.microsoft.com/office/powerpoint/2010/main" val="246226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761802" y="982980"/>
            <a:ext cx="9135147" cy="57136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80744325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35938" y="1699156"/>
            <a:ext cx="2279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distance</a:t>
            </a:r>
            <a:r>
              <a:rPr lang="en-US" sz="2400" dirty="0"/>
              <a:t> between the </a:t>
            </a:r>
            <a:r>
              <a:rPr lang="en-US" sz="2400" b="1" dirty="0">
                <a:solidFill>
                  <a:srgbClr val="00B0F0"/>
                </a:solidFill>
              </a:rPr>
              <a:t>actual values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C000"/>
                </a:solidFill>
              </a:rPr>
              <a:t>predicted values </a:t>
            </a:r>
            <a:r>
              <a:rPr lang="en-US" sz="2400" dirty="0"/>
              <a:t>are known as </a:t>
            </a:r>
            <a:r>
              <a:rPr lang="en-US" sz="2400" b="1" dirty="0">
                <a:solidFill>
                  <a:srgbClr val="FF0000"/>
                </a:solidFill>
              </a:rPr>
              <a:t>residuals or errors</a:t>
            </a:r>
            <a:endParaRPr lang="en-PH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27C09-A373-F073-710A-880E17C145B4}"/>
              </a:ext>
            </a:extLst>
          </p:cNvPr>
          <p:cNvSpPr txBox="1"/>
          <p:nvPr/>
        </p:nvSpPr>
        <p:spPr>
          <a:xfrm>
            <a:off x="5412104" y="2072480"/>
            <a:ext cx="9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Residual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45CAF74-003D-5E7D-6E19-8D70176D3779}"/>
              </a:ext>
            </a:extLst>
          </p:cNvPr>
          <p:cNvSpPr/>
          <p:nvPr/>
        </p:nvSpPr>
        <p:spPr>
          <a:xfrm>
            <a:off x="6480887" y="2014830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401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Sum of Squared Errors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628422"/>
              </p:ext>
            </p:extLst>
          </p:nvPr>
        </p:nvGraphicFramePr>
        <p:xfrm>
          <a:off x="110317" y="1345250"/>
          <a:ext cx="5622025" cy="28287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066683627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1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15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15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-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300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PH" sz="1500" b="1" baseline="30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–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15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B83884-1205-2E2F-8328-999995040F13}"/>
              </a:ext>
            </a:extLst>
          </p:cNvPr>
          <p:cNvSpPr txBox="1"/>
          <p:nvPr/>
        </p:nvSpPr>
        <p:spPr>
          <a:xfrm>
            <a:off x="4567527" y="4174039"/>
            <a:ext cx="116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2.4</a:t>
            </a:r>
            <a:endParaRPr lang="en-PH" sz="2400" b="1" dirty="0">
              <a:solidFill>
                <a:srgbClr val="00B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CD3639-8ACD-CFA3-58BE-6F635C0B6DAA}"/>
              </a:ext>
            </a:extLst>
          </p:cNvPr>
          <p:cNvGrpSpPr/>
          <p:nvPr/>
        </p:nvGrpSpPr>
        <p:grpSpPr>
          <a:xfrm>
            <a:off x="6096000" y="1253340"/>
            <a:ext cx="6026417" cy="4743015"/>
            <a:chOff x="852061" y="1401319"/>
            <a:chExt cx="9442430" cy="56979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75C18-2AFF-610D-97D9-19CA4E6629BF}"/>
                </a:ext>
              </a:extLst>
            </p:cNvPr>
            <p:cNvSpPr txBox="1"/>
            <p:nvPr/>
          </p:nvSpPr>
          <p:spPr>
            <a:xfrm>
              <a:off x="4472677" y="6683725"/>
              <a:ext cx="1935144" cy="415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F4D5CF-97F7-69D0-51EB-3958D2E4283F}"/>
                </a:ext>
              </a:extLst>
            </p:cNvPr>
            <p:cNvSpPr txBox="1"/>
            <p:nvPr/>
          </p:nvSpPr>
          <p:spPr>
            <a:xfrm rot="16200000">
              <a:off x="143438" y="3649807"/>
              <a:ext cx="1863962" cy="446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93C8EADE-0F34-4B02-F061-6A3CA380D3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48321154"/>
                </p:ext>
              </p:extLst>
            </p:nvPr>
          </p:nvGraphicFramePr>
          <p:xfrm>
            <a:off x="1485680" y="1401319"/>
            <a:ext cx="8808811" cy="5282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C8C204-CB6F-47F4-DF0F-09BBCF92F454}"/>
              </a:ext>
            </a:extLst>
          </p:cNvPr>
          <p:cNvSpPr txBox="1"/>
          <p:nvPr/>
        </p:nvSpPr>
        <p:spPr>
          <a:xfrm>
            <a:off x="110318" y="4692205"/>
            <a:ext cx="5825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7030A0"/>
                </a:solidFill>
              </a:rPr>
              <a:t>The sum of squared errors </a:t>
            </a:r>
            <a:r>
              <a:rPr lang="en-US" sz="2100" dirty="0"/>
              <a:t>for this regression line is </a:t>
            </a:r>
            <a:r>
              <a:rPr lang="en-US" sz="2100" b="1" dirty="0"/>
              <a:t>2.4</a:t>
            </a:r>
            <a:r>
              <a:rPr lang="en-US" sz="2100" dirty="0"/>
              <a:t>. This tells you how </a:t>
            </a:r>
            <a:r>
              <a:rPr lang="en-US" sz="2100" b="1" dirty="0"/>
              <a:t>good a line is fitted to the data</a:t>
            </a:r>
            <a:r>
              <a:rPr lang="en-US" sz="2100" dirty="0"/>
              <a:t>. </a:t>
            </a:r>
            <a:r>
              <a:rPr lang="en-US" sz="2100" b="1" dirty="0">
                <a:solidFill>
                  <a:srgbClr val="00B050"/>
                </a:solidFill>
              </a:rPr>
              <a:t>The best fit line will have the least amount of this value.</a:t>
            </a:r>
          </a:p>
        </p:txBody>
      </p:sp>
    </p:spTree>
    <p:extLst>
      <p:ext uri="{BB962C8B-B14F-4D97-AF65-F5344CB8AC3E}">
        <p14:creationId xmlns:p14="http://schemas.microsoft.com/office/powerpoint/2010/main" val="4048976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39106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50E57D-D78A-74B6-3BE5-AC6554162F7B}"/>
              </a:ext>
            </a:extLst>
          </p:cNvPr>
          <p:cNvGrpSpPr/>
          <p:nvPr/>
        </p:nvGrpSpPr>
        <p:grpSpPr>
          <a:xfrm>
            <a:off x="4798078" y="2455508"/>
            <a:ext cx="2095500" cy="1946983"/>
            <a:chOff x="7171411" y="4419065"/>
            <a:chExt cx="2095500" cy="1946983"/>
          </a:xfrm>
        </p:grpSpPr>
        <p:pic>
          <p:nvPicPr>
            <p:cNvPr id="23" name="Picture 22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6C0EA5B0-EA2B-E227-265F-90E47CEC7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24EBDF-8F73-C121-7F04-8734F8A27500}"/>
                </a:ext>
              </a:extLst>
            </p:cNvPr>
            <p:cNvSpPr txBox="1"/>
            <p:nvPr/>
          </p:nvSpPr>
          <p:spPr>
            <a:xfrm>
              <a:off x="7551817" y="5950550"/>
              <a:ext cx="155844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B034FA-A6D0-0FB9-303D-15944C0CBAB9}"/>
              </a:ext>
            </a:extLst>
          </p:cNvPr>
          <p:cNvGrpSpPr/>
          <p:nvPr/>
        </p:nvGrpSpPr>
        <p:grpSpPr>
          <a:xfrm>
            <a:off x="8838285" y="2389539"/>
            <a:ext cx="3339934" cy="1946983"/>
            <a:chOff x="2821060" y="4336498"/>
            <a:chExt cx="3339934" cy="1946983"/>
          </a:xfrm>
        </p:grpSpPr>
        <p:pic>
          <p:nvPicPr>
            <p:cNvPr id="26" name="Picture 25" descr="A cartoon of a jeepney&#10;&#10;Description automatically generated">
              <a:extLst>
                <a:ext uri="{FF2B5EF4-FFF2-40B4-BE49-F238E27FC236}">
                  <a16:creationId xmlns:a16="http://schemas.microsoft.com/office/drawing/2014/main" id="{59E5453E-5FAD-DA9C-E762-8EF947EE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27" name="Picture 2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9BA638A7-B514-B12C-38D1-73B0ED5A2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68A136-0E9B-996D-2B1E-8B2A67BB768E}"/>
                </a:ext>
              </a:extLst>
            </p:cNvPr>
            <p:cNvSpPr txBox="1"/>
            <p:nvPr/>
          </p:nvSpPr>
          <p:spPr>
            <a:xfrm>
              <a:off x="3398635" y="5867983"/>
              <a:ext cx="276235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Predicted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E33B6E8-BC23-92C4-3ABB-B6EEF11AED0E}"/>
              </a:ext>
            </a:extLst>
          </p:cNvPr>
          <p:cNvSpPr/>
          <p:nvPr/>
        </p:nvSpPr>
        <p:spPr>
          <a:xfrm>
            <a:off x="7418202" y="3007094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7F7284-C932-0AEB-7B2C-F9872CF4DE86}"/>
              </a:ext>
            </a:extLst>
          </p:cNvPr>
          <p:cNvGrpSpPr/>
          <p:nvPr/>
        </p:nvGrpSpPr>
        <p:grpSpPr>
          <a:xfrm>
            <a:off x="138151" y="2389539"/>
            <a:ext cx="2887890" cy="1947339"/>
            <a:chOff x="2821060" y="4336498"/>
            <a:chExt cx="2887890" cy="1947339"/>
          </a:xfrm>
        </p:grpSpPr>
        <p:pic>
          <p:nvPicPr>
            <p:cNvPr id="31" name="Picture 30" descr="A cartoon of a jeepney&#10;&#10;Description automatically generated">
              <a:extLst>
                <a:ext uri="{FF2B5EF4-FFF2-40B4-BE49-F238E27FC236}">
                  <a16:creationId xmlns:a16="http://schemas.microsoft.com/office/drawing/2014/main" id="{C8ACBFB2-9158-25CB-A1EB-7C533922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32" name="Picture 31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8F11C2AE-88B3-8F9B-9645-0233DA23B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71FC5E-8876-5FC6-D7DA-EE10E725DF7B}"/>
                </a:ext>
              </a:extLst>
            </p:cNvPr>
            <p:cNvSpPr txBox="1"/>
            <p:nvPr/>
          </p:nvSpPr>
          <p:spPr>
            <a:xfrm>
              <a:off x="3163830" y="5868339"/>
              <a:ext cx="254512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Current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927CCEC-31B9-6D6F-3456-00ADC1105D5D}"/>
              </a:ext>
            </a:extLst>
          </p:cNvPr>
          <p:cNvSpPr/>
          <p:nvPr/>
        </p:nvSpPr>
        <p:spPr>
          <a:xfrm>
            <a:off x="3186224" y="2964130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33B731-4889-C789-EFD4-4819CA5E1BBB}"/>
              </a:ext>
            </a:extLst>
          </p:cNvPr>
          <p:cNvSpPr txBox="1"/>
          <p:nvPr/>
        </p:nvSpPr>
        <p:spPr>
          <a:xfrm>
            <a:off x="1851086" y="4832724"/>
            <a:ext cx="848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Based on the </a:t>
            </a:r>
            <a:r>
              <a:rPr lang="en-US" sz="2400" b="1" dirty="0">
                <a:solidFill>
                  <a:srgbClr val="FF0000"/>
                </a:solidFill>
              </a:rPr>
              <a:t>price of fuel</a:t>
            </a:r>
            <a:r>
              <a:rPr lang="en-US" sz="2400" dirty="0"/>
              <a:t>, how much would be the </a:t>
            </a:r>
            <a:r>
              <a:rPr lang="en-US" sz="2400" b="1" dirty="0">
                <a:solidFill>
                  <a:srgbClr val="00B050"/>
                </a:solidFill>
              </a:rPr>
              <a:t>jeepney fare</a:t>
            </a:r>
            <a:r>
              <a:rPr lang="en-US" sz="2400" dirty="0"/>
              <a:t>?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Finding the Best Fit Regression Line</a:t>
            </a:r>
            <a:endParaRPr lang="en-PH" sz="5000" b="1" dirty="0"/>
          </a:p>
        </p:txBody>
      </p:sp>
      <p:pic>
        <p:nvPicPr>
          <p:cNvPr id="12" name="Picture 11" descr="A diagram of a line with green dots and arrows&#10;&#10;Description automatically generated">
            <a:extLst>
              <a:ext uri="{FF2B5EF4-FFF2-40B4-BE49-F238E27FC236}">
                <a16:creationId xmlns:a16="http://schemas.microsoft.com/office/drawing/2014/main" id="{F77CA1D4-928E-8586-A864-8DDF90C59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75" y="1476300"/>
            <a:ext cx="9357032" cy="5263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56D218-4074-6433-90E5-03134716273B}"/>
              </a:ext>
            </a:extLst>
          </p:cNvPr>
          <p:cNvSpPr txBox="1"/>
          <p:nvPr/>
        </p:nvSpPr>
        <p:spPr>
          <a:xfrm>
            <a:off x="464538" y="1773480"/>
            <a:ext cx="22797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keep moving this line through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to make sure the best fit line </a:t>
            </a:r>
            <a:r>
              <a:rPr lang="en-US" sz="2400" b="1" dirty="0">
                <a:solidFill>
                  <a:srgbClr val="7030A0"/>
                </a:solidFill>
              </a:rPr>
              <a:t>has the least square distance </a:t>
            </a:r>
            <a:r>
              <a:rPr lang="en-US" sz="2400" dirty="0"/>
              <a:t>between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0000"/>
                </a:solidFill>
              </a:rPr>
              <a:t>regression line</a:t>
            </a:r>
            <a:endParaRPr lang="en-PH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3C76C-FBF6-8599-4CB3-6821F670B3EF}"/>
              </a:ext>
            </a:extLst>
          </p:cNvPr>
          <p:cNvSpPr txBox="1"/>
          <p:nvPr/>
        </p:nvSpPr>
        <p:spPr>
          <a:xfrm>
            <a:off x="1053828" y="1377523"/>
            <a:ext cx="100843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0" i="0" dirty="0">
                <a:effectLst/>
                <a:latin typeface="Calibri (Body)"/>
              </a:rPr>
              <a:t>Linear regression </a:t>
            </a:r>
            <a:r>
              <a:rPr lang="en-US" sz="3000" dirty="0">
                <a:latin typeface="Calibri (Body)"/>
              </a:rPr>
              <a:t>or simply regression </a:t>
            </a:r>
            <a:r>
              <a:rPr lang="en-US" sz="3000" b="0" i="0" dirty="0">
                <a:effectLst/>
                <a:latin typeface="Calibri (Body)"/>
              </a:rPr>
              <a:t>is a statistical model used to predict the relationship between </a:t>
            </a:r>
            <a:r>
              <a:rPr lang="en-US" sz="3000" b="1" i="0" dirty="0">
                <a:solidFill>
                  <a:srgbClr val="FF0000"/>
                </a:solidFill>
                <a:effectLst/>
                <a:latin typeface="Calibri (Body)"/>
              </a:rPr>
              <a:t>independent</a:t>
            </a:r>
            <a:r>
              <a:rPr lang="en-US" sz="3000" b="0" i="0" dirty="0">
                <a:effectLst/>
                <a:latin typeface="Calibri (Body)"/>
              </a:rPr>
              <a:t> and </a:t>
            </a:r>
            <a:r>
              <a:rPr lang="en-US" sz="3000" b="1" i="0" dirty="0">
                <a:solidFill>
                  <a:srgbClr val="00B050"/>
                </a:solidFill>
                <a:effectLst/>
                <a:latin typeface="Calibri (Body)"/>
              </a:rPr>
              <a:t>dependent</a:t>
            </a:r>
            <a:r>
              <a:rPr lang="en-US" sz="3000" b="0" i="0" dirty="0">
                <a:effectLst/>
                <a:latin typeface="Calibri (Body)"/>
              </a:rPr>
              <a:t> variables.</a:t>
            </a:r>
            <a:endParaRPr lang="en-PH" sz="30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0078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976641"/>
              </p:ext>
            </p:extLst>
          </p:nvPr>
        </p:nvGraphicFramePr>
        <p:xfrm>
          <a:off x="2515296" y="1244918"/>
          <a:ext cx="7161406" cy="2929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Independent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Dependent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does not change by the effect of other variables and is used to manipulate the </a:t>
                      </a:r>
                      <a:r>
                        <a:rPr lang="en-US" sz="2400" b="1" dirty="0"/>
                        <a:t>dependent variable</a:t>
                      </a:r>
                      <a:r>
                        <a:rPr lang="en-US" sz="2400" b="0" dirty="0"/>
                        <a:t>. Often denoted as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changes when there is a manipulation in the values of the </a:t>
                      </a:r>
                      <a:r>
                        <a:rPr lang="en-US" sz="2400" b="1" dirty="0"/>
                        <a:t>independent variables</a:t>
                      </a:r>
                      <a:r>
                        <a:rPr lang="en-US" sz="2400" b="0" dirty="0"/>
                        <a:t>. </a:t>
                      </a:r>
                    </a:p>
                    <a:p>
                      <a:pPr algn="ctr"/>
                      <a:r>
                        <a:rPr lang="en-US" sz="2400" b="0" dirty="0"/>
                        <a:t>Often denoted as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0FF7D-013A-BAEC-B277-B1DB1F2CEB68}"/>
              </a:ext>
            </a:extLst>
          </p:cNvPr>
          <p:cNvGrpSpPr/>
          <p:nvPr/>
        </p:nvGrpSpPr>
        <p:grpSpPr>
          <a:xfrm>
            <a:off x="6650475" y="4318856"/>
            <a:ext cx="3276177" cy="1633810"/>
            <a:chOff x="2260103" y="4336498"/>
            <a:chExt cx="3276177" cy="1633810"/>
          </a:xfrm>
        </p:grpSpPr>
        <p:pic>
          <p:nvPicPr>
            <p:cNvPr id="13" name="Picture 12" descr="A cartoon of a jeepney&#10;&#10;Description automatically generated">
              <a:extLst>
                <a:ext uri="{FF2B5EF4-FFF2-40B4-BE49-F238E27FC236}">
                  <a16:creationId xmlns:a16="http://schemas.microsoft.com/office/drawing/2014/main" id="{CF146DA6-222B-E957-05CA-EC908FDC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17" name="Picture 1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E9755D2A-0F07-C527-DDBB-DD7EF2C0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594" y="4354806"/>
              <a:ext cx="896989" cy="89698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833E13-8467-F03B-3B73-D3E12020A53A}"/>
                </a:ext>
              </a:extLst>
            </p:cNvPr>
            <p:cNvSpPr txBox="1"/>
            <p:nvPr/>
          </p:nvSpPr>
          <p:spPr>
            <a:xfrm>
              <a:off x="2260103" y="5358855"/>
              <a:ext cx="163692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18A9F5-4881-DC78-2F6F-D2D8A499CB7D}"/>
              </a:ext>
            </a:extLst>
          </p:cNvPr>
          <p:cNvGrpSpPr/>
          <p:nvPr/>
        </p:nvGrpSpPr>
        <p:grpSpPr>
          <a:xfrm>
            <a:off x="2659345" y="4421386"/>
            <a:ext cx="3261124" cy="1428750"/>
            <a:chOff x="6005787" y="4419065"/>
            <a:chExt cx="3261124" cy="1428750"/>
          </a:xfrm>
        </p:grpSpPr>
        <p:pic>
          <p:nvPicPr>
            <p:cNvPr id="6" name="Picture 5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0A5B701A-912D-BD8E-1437-497292751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F61E2-04E2-7C96-6961-69EBE3E174AD}"/>
                </a:ext>
              </a:extLst>
            </p:cNvPr>
            <p:cNvSpPr txBox="1"/>
            <p:nvPr/>
          </p:nvSpPr>
          <p:spPr>
            <a:xfrm>
              <a:off x="6005787" y="4686358"/>
              <a:ext cx="102784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</a:t>
              </a:r>
            </a:p>
            <a:p>
              <a:r>
                <a:rPr lang="en-US" sz="2100" b="1" dirty="0">
                  <a:solidFill>
                    <a:srgbClr val="FF0000"/>
                  </a:solidFill>
                </a:rPr>
                <a:t>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54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03ABD-8BEC-8767-9D54-635D264372E4}"/>
              </a:ext>
            </a:extLst>
          </p:cNvPr>
          <p:cNvSpPr txBox="1"/>
          <p:nvPr/>
        </p:nvSpPr>
        <p:spPr>
          <a:xfrm>
            <a:off x="937097" y="1305341"/>
            <a:ext cx="1031780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In Linear Regression, we examine </a:t>
            </a:r>
            <a:r>
              <a:rPr lang="en-US" sz="3000" b="1" dirty="0">
                <a:solidFill>
                  <a:srgbClr val="7030A0"/>
                </a:solidFill>
              </a:rPr>
              <a:t>two factors</a:t>
            </a:r>
            <a:r>
              <a:rPr lang="en-US" sz="3000" dirty="0"/>
              <a:t>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3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3000" dirty="0"/>
              <a:t>Which variables are significant predictors of the outcome variable?</a:t>
            </a:r>
          </a:p>
          <a:p>
            <a:pPr marL="514350" indent="-514350" algn="l">
              <a:buFont typeface="+mj-lt"/>
              <a:buAutoNum type="arabicPeriod"/>
            </a:pPr>
            <a:endParaRPr lang="en-US" sz="3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3000" dirty="0"/>
              <a:t>How significant is the </a:t>
            </a:r>
            <a:r>
              <a:rPr lang="en-US" sz="3000" b="1" dirty="0"/>
              <a:t>regression line </a:t>
            </a:r>
            <a:r>
              <a:rPr lang="en-US" sz="3000" dirty="0"/>
              <a:t>in terms of making predictions with the highest possible accuracy?</a:t>
            </a:r>
          </a:p>
          <a:p>
            <a:br>
              <a:rPr lang="en-US" sz="3000" dirty="0"/>
            </a:b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50821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7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831534"/>
              </p:ext>
            </p:extLst>
          </p:nvPr>
        </p:nvGraphicFramePr>
        <p:xfrm>
          <a:off x="320039" y="1047490"/>
          <a:ext cx="8380196" cy="492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90098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4190098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461902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Classification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Regression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2990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The output variable must be a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discrete value in the form of a class label</a:t>
                      </a:r>
                      <a:r>
                        <a:rPr lang="en-US" sz="2100" dirty="0"/>
                        <a:t>.</a:t>
                      </a:r>
                    </a:p>
                    <a:p>
                      <a:pPr algn="ctr"/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algn="ctr"/>
                      <a:r>
                        <a:rPr lang="en-US" sz="2100" dirty="0"/>
                        <a:t>The output variable must be either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continuous in nature or a real value in the form of an integer quantity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  <a:tr h="1602222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Classification algorithms solve classification problems like identifying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spam e-mails, and spotting cancer cells 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algn="ctr"/>
                      <a:r>
                        <a:rPr lang="en-US" sz="2100" dirty="0"/>
                        <a:t>It is used to solve problems such as predicting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house prices and weather predictions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639677"/>
                  </a:ext>
                </a:extLst>
              </a:tr>
              <a:tr h="1027075"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Classification tries to find the decision boundary, which </a:t>
                      </a:r>
                      <a:r>
                        <a:rPr lang="en-US" sz="2100" b="1" kern="1200" dirty="0">
                          <a:solidFill>
                            <a:srgbClr val="7030A0"/>
                          </a:solidFill>
                          <a:effectLst/>
                        </a:rPr>
                        <a:t>divides the dataset into different classes.</a:t>
                      </a:r>
                      <a:endParaRPr lang="en-US" sz="21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It attempt to find the </a:t>
                      </a:r>
                      <a:r>
                        <a:rPr lang="en-US" sz="2100" b="1" kern="1200" dirty="0">
                          <a:solidFill>
                            <a:srgbClr val="7030A0"/>
                          </a:solidFill>
                          <a:effectLst/>
                        </a:rPr>
                        <a:t>best fit line</a:t>
                      </a:r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, which predicts the output more accurately.</a:t>
                      </a:r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154857"/>
                  </a:ext>
                </a:extLst>
              </a:tr>
            </a:tbl>
          </a:graphicData>
        </a:graphic>
      </p:graphicFrame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650B2512-D563-991B-9AB4-9EE0D75F6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049" y="2584879"/>
            <a:ext cx="3032912" cy="16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pic>
        <p:nvPicPr>
          <p:cNvPr id="6" name="Picture 5" descr="A comparison of a temperature measurement&#10;&#10;Description automatically generated with medium confidence">
            <a:extLst>
              <a:ext uri="{FF2B5EF4-FFF2-40B4-BE49-F238E27FC236}">
                <a16:creationId xmlns:a16="http://schemas.microsoft.com/office/drawing/2014/main" id="{52B76949-A882-0116-3554-09CF0E4D8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31" y="1154509"/>
            <a:ext cx="6048735" cy="48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4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2296</TotalTime>
  <Words>1760</Words>
  <Application>Microsoft Macintosh PowerPoint</Application>
  <PresentationFormat>Widescreen</PresentationFormat>
  <Paragraphs>456</Paragraphs>
  <Slides>30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(Body)</vt:lpstr>
      <vt:lpstr>Calibri Body</vt:lpstr>
      <vt:lpstr>Calibri Light</vt:lpstr>
      <vt:lpstr>Cambria Math</vt:lpstr>
      <vt:lpstr>Charter</vt:lpstr>
      <vt:lpstr>Wingdings</vt:lpstr>
      <vt:lpstr>Office Theme</vt:lpstr>
      <vt:lpstr>Simple Linear Regression</vt:lpstr>
      <vt:lpstr>Outline</vt:lpstr>
      <vt:lpstr>What is Linear Regression?</vt:lpstr>
      <vt:lpstr>What is Linear Regression?</vt:lpstr>
      <vt:lpstr>What is Linear Regression?</vt:lpstr>
      <vt:lpstr>What is Linear Regression?</vt:lpstr>
      <vt:lpstr>PowerPoint Presentation</vt:lpstr>
      <vt:lpstr>Classification vs Regression</vt:lpstr>
      <vt:lpstr>Classification vs Regression</vt:lpstr>
      <vt:lpstr>PowerPoint Presentation</vt:lpstr>
      <vt:lpstr>Types of Linear Regression </vt:lpstr>
      <vt:lpstr>Simple Linear Regression </vt:lpstr>
      <vt:lpstr>Multiple Linear Regression</vt:lpstr>
      <vt:lpstr>Types of Linear Regression </vt:lpstr>
      <vt:lpstr>PowerPoint Presentation</vt:lpstr>
      <vt:lpstr>Regression Line</vt:lpstr>
      <vt:lpstr>Least Squares Method</vt:lpstr>
      <vt:lpstr>Least Squares Method</vt:lpstr>
      <vt:lpstr>Least Squares Method</vt:lpstr>
      <vt:lpstr>Least Squares Method</vt:lpstr>
      <vt:lpstr>Equation of the Line</vt:lpstr>
      <vt:lpstr>Equation of the Line</vt:lpstr>
      <vt:lpstr>Calculate the Slope</vt:lpstr>
      <vt:lpstr>Calculate the Intercept</vt:lpstr>
      <vt:lpstr>Least Squares Method</vt:lpstr>
      <vt:lpstr>Drawing the Regression Line</vt:lpstr>
      <vt:lpstr>Least Squares Method</vt:lpstr>
      <vt:lpstr>Least Squares Method</vt:lpstr>
      <vt:lpstr>Sum of Squared Errors</vt:lpstr>
      <vt:lpstr>Finding the Best Fit Regression 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491</cp:revision>
  <dcterms:created xsi:type="dcterms:W3CDTF">2022-05-11T03:47:05Z</dcterms:created>
  <dcterms:modified xsi:type="dcterms:W3CDTF">2023-09-12T10:46:17Z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